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6" r:id="rId16"/>
    <p:sldId id="268" r:id="rId17"/>
    <p:sldId id="269" r:id="rId18"/>
    <p:sldId id="270" r:id="rId19"/>
    <p:sldId id="271" r:id="rId20"/>
    <p:sldId id="272" r:id="rId21"/>
    <p:sldId id="287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24CFDC"/>
    <a:srgbClr val="7B8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CB33-EC3C-4D31-97EA-E3F1AFA28E5C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F84A-23D0-468E-95CA-9BD6FC0C9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7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321-39E9-4451-8DC2-D51126C450E4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A10E-F067-43EF-9688-9F5942723AF4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F58E-85D2-4B1B-9EFE-A348661D1A47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3B7A7-F747-4620-9D0E-53F3A14BA7B3}" type="datetime1">
              <a:rPr lang="en-US" altLang="zh-TW" smtClean="0">
                <a:solidFill>
                  <a:prstClr val="white">
                    <a:alpha val="60000"/>
                  </a:prstClr>
                </a:solidFill>
              </a:rPr>
              <a:t>11/27/2018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DC1-8803-4CF9-B672-471D23C4FCCE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4BB-C8F2-4C55-B8D7-4475A9230A2B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6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384-002D-48B1-89AD-39042799E554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728-86F6-4AD7-B03C-228A2ECA6542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416A-3147-4540-84B3-5F55B6D3268F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A6-C626-43B4-8D4D-9E99CD5757CE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29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34-1388-4173-A332-3DC1323B155E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367-805F-413C-93C7-AE9EC3C2DF1A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E5BC-A593-4E0C-81CB-6BAAD90EEABD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23B-F2B4-4B2B-8686-83F4DC854609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FD8-2997-4C4B-908F-F61AFD3A25B8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48C-1922-4AC4-A3F5-DA99B5010D35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2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7754-DB5C-4001-BA98-211F1417E4D0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1B34-87F4-42F7-952C-7C0F761F9415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86-1699-4A85-A387-9B38043CC355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7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4A90BE2A-98BD-455E-B24B-B3E060AA5AC3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9FF-C6CA-4970-AEDC-EB111F790CE3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758B-AE92-4B8A-8475-31B79B2D95F2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E21C-E39F-4F03-901D-76041277A173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55D1-15E7-4731-849D-6B2BC898F082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19E-03F9-4257-8609-B855D0C2BC93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2152-A42B-4004-B004-CAE23594D53B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25F2-FA24-4CAC-8809-65E739B01DA9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E9C4-8DFC-4F18-AC9D-9F687A191C3A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92BE-9527-4E9E-A672-D2CD2BEC8F24}" type="datetime1">
              <a:rPr lang="en-US" altLang="zh-TW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C7C987A-951F-4F9C-ABC1-CB0D00343357}" type="datetime1">
              <a:rPr lang="en-US" altLang="zh-TW" smtClean="0">
                <a:solidFill>
                  <a:srgbClr val="B31166"/>
                </a:solidFill>
              </a:rPr>
              <a:t>11/27/2018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52562" y="1210427"/>
            <a:ext cx="7616922" cy="2008236"/>
          </a:xfrm>
        </p:spPr>
        <p:txBody>
          <a:bodyPr/>
          <a:lstStyle/>
          <a:p>
            <a:pPr algn="just"/>
            <a:r>
              <a:rPr lang="en-US" altLang="zh-TW" sz="4000" dirty="0">
                <a:solidFill>
                  <a:srgbClr val="0A8CA6"/>
                </a:solidFill>
              </a:rPr>
              <a:t>Knowledge Guided Short-Text Classification For Healthcare Applications</a:t>
            </a:r>
            <a:endParaRPr lang="zh-TW" altLang="en-US" sz="4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52561" y="3750732"/>
            <a:ext cx="8086605" cy="1679961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Advisor: </a:t>
            </a:r>
            <a:r>
              <a:rPr lang="en-US" altLang="zh-TW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Jia</a:t>
            </a:r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-Ling, </a:t>
            </a:r>
            <a:r>
              <a:rPr lang="en-US" altLang="zh-TW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Koh</a:t>
            </a:r>
            <a:endParaRPr lang="en-US" altLang="zh-TW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Source:  2017 IEEE International Conference on Data Mining </a:t>
            </a:r>
            <a:endParaRPr lang="en-US" altLang="zh-TW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Speaker</a:t>
            </a:r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Shao-</a:t>
            </a:r>
            <a:r>
              <a:rPr lang="en-US" altLang="zh-TW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wei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Huang</a:t>
            </a:r>
            <a:endParaRPr lang="en-US" altLang="zh-TW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Date: 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2018/11/26</a:t>
            </a:r>
            <a:endParaRPr lang="en-US" altLang="zh-TW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prstClr val="black"/>
                </a:solidFill>
              </a:rPr>
              <a:pPr/>
              <a:t>1</a:t>
            </a:fld>
            <a:endParaRPr lang="en-US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3868133" y="1899417"/>
            <a:ext cx="7988037" cy="4604125"/>
            <a:chOff x="5044610" y="1961062"/>
            <a:chExt cx="6811560" cy="392603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103" y="1961062"/>
              <a:ext cx="6759067" cy="392603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044610" y="3441843"/>
              <a:ext cx="5232833" cy="2445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441663" y="2170502"/>
              <a:ext cx="5193544" cy="484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00" y="79200"/>
            <a:ext cx="2974931" cy="1728000"/>
          </a:xfr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154625" y="1749729"/>
            <a:ext cx="5589474" cy="475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000" dirty="0" smtClean="0">
                <a:solidFill>
                  <a:srgbClr val="FF0000"/>
                </a:solidFill>
              </a:rPr>
              <a:t>Attention mechanism</a:t>
            </a:r>
            <a:r>
              <a:rPr lang="en-US" altLang="zh-TW" sz="2000" dirty="0" smtClean="0"/>
              <a:t>:</a:t>
            </a: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 smtClean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 smtClean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 smtClean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000" dirty="0" smtClean="0">
                <a:solidFill>
                  <a:srgbClr val="FF0000"/>
                </a:solidFill>
              </a:rPr>
              <a:t>Loss function</a:t>
            </a:r>
            <a:r>
              <a:rPr lang="en-US" altLang="zh-TW" sz="2000" dirty="0" smtClean="0"/>
              <a:t>:</a:t>
            </a: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000" dirty="0" smtClean="0"/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  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352" y="2487905"/>
            <a:ext cx="2986455" cy="175315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094" y="5000646"/>
            <a:ext cx="3130293" cy="38463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094" y="5516844"/>
            <a:ext cx="2483021" cy="603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248085" y="4242352"/>
                <a:ext cx="3524036" cy="129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buClr>
                    <a:prstClr val="black"/>
                  </a:buClr>
                  <a:buFont typeface="Wingdings" panose="05000000000000000000" pitchFamily="2" charset="2"/>
                  <a:buChar char="Ø"/>
                </a:pPr>
                <a:r>
                  <a:rPr lang="en-US" altLang="zh-TW" sz="2000" dirty="0"/>
                  <a:t> </a:t>
                </a:r>
                <a:r>
                  <a:rPr lang="en-US" altLang="zh-TW" dirty="0"/>
                  <a:t>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</a:t>
                </a:r>
                <a:endParaRPr lang="en-US" altLang="zh-TW" dirty="0"/>
              </a:p>
              <a:p>
                <a:pPr marL="266700" lvl="0" indent="185738">
                  <a:lnSpc>
                    <a:spcPct val="150000"/>
                  </a:lnSpc>
                  <a:buClr>
                    <a:prstClr val="black"/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dirty="0"/>
                  <a:t> d  V.S e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85" y="4242352"/>
                <a:ext cx="3524036" cy="1292662"/>
              </a:xfrm>
              <a:prstGeom prst="rect">
                <a:avLst/>
              </a:prstGeom>
              <a:blipFill rotWithShape="0">
                <a:blip r:embed="rId7"/>
                <a:stretch>
                  <a:fillRect l="-1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3945279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C000"/>
                </a:solidFill>
              </a:rPr>
              <a:t>Attention Model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03454" y="2190261"/>
            <a:ext cx="100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Ww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380067" y="3011965"/>
            <a:ext cx="100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Wd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58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3873682" y="415551"/>
            <a:ext cx="636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C000"/>
                </a:solidFill>
              </a:rPr>
              <a:t>Attention Model-</a:t>
            </a:r>
          </a:p>
          <a:p>
            <a:r>
              <a:rPr lang="en-US" altLang="zh-TW" sz="2400" b="1" dirty="0" smtClean="0">
                <a:solidFill>
                  <a:srgbClr val="FFC000"/>
                </a:solidFill>
              </a:rPr>
              <a:t>Regularization of </a:t>
            </a:r>
          </a:p>
          <a:p>
            <a:r>
              <a:rPr lang="en-US" altLang="zh-TW" sz="2400" b="1" dirty="0" smtClean="0">
                <a:solidFill>
                  <a:srgbClr val="FFC000"/>
                </a:solidFill>
              </a:rPr>
              <a:t>Entity Type </a:t>
            </a:r>
            <a:r>
              <a:rPr lang="en-US" altLang="zh-TW" sz="2400" b="1" dirty="0" err="1" smtClean="0">
                <a:solidFill>
                  <a:srgbClr val="FFC000"/>
                </a:solidFill>
              </a:rPr>
              <a:t>Embeddings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內容版面配置區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00" y="79200"/>
            <a:ext cx="2974931" cy="1728000"/>
          </a:xfrm>
          <a:prstGeom prst="rect">
            <a:avLst/>
          </a:prstGeo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1196400" y="2008800"/>
            <a:ext cx="9799200" cy="4381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chemeClr val="tx1"/>
                </a:solidFill>
              </a:rPr>
              <a:t>We expect </a:t>
            </a:r>
            <a:r>
              <a:rPr lang="en-US" altLang="zh-TW" sz="2400" dirty="0">
                <a:solidFill>
                  <a:schemeClr val="tx1"/>
                </a:solidFill>
              </a:rPr>
              <a:t>the </a:t>
            </a:r>
            <a:r>
              <a:rPr lang="en-US" altLang="zh-TW" sz="2400" dirty="0" smtClean="0">
                <a:solidFill>
                  <a:srgbClr val="FF0000"/>
                </a:solidFill>
              </a:rPr>
              <a:t>type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embeddings</a:t>
            </a:r>
            <a:r>
              <a:rPr lang="en-US" altLang="zh-TW" sz="2400" dirty="0" smtClean="0">
                <a:solidFill>
                  <a:srgbClr val="FF0000"/>
                </a:solidFill>
              </a:rPr>
              <a:t>(d) </a:t>
            </a:r>
            <a:r>
              <a:rPr lang="en-US" altLang="zh-TW" sz="2400" dirty="0">
                <a:solidFill>
                  <a:schemeClr val="tx1"/>
                </a:solidFill>
              </a:rPr>
              <a:t>to be </a:t>
            </a:r>
            <a:r>
              <a:rPr lang="en-US" altLang="zh-TW" sz="2400" dirty="0">
                <a:solidFill>
                  <a:srgbClr val="FF0000"/>
                </a:solidFill>
              </a:rPr>
              <a:t>distinguishable</a:t>
            </a:r>
            <a:r>
              <a:rPr lang="en-US" altLang="zh-TW" sz="2400" dirty="0">
                <a:solidFill>
                  <a:schemeClr val="tx1"/>
                </a:solidFill>
              </a:rPr>
              <a:t>, we </a:t>
            </a:r>
            <a:r>
              <a:rPr lang="en-US" altLang="zh-TW" sz="2400" dirty="0" smtClean="0">
                <a:solidFill>
                  <a:schemeClr val="tx1"/>
                </a:solidFill>
              </a:rPr>
              <a:t>  </a:t>
            </a: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400" dirty="0" smtClean="0">
                <a:solidFill>
                  <a:schemeClr val="tx1"/>
                </a:solidFill>
              </a:rPr>
              <a:t>   add a cosine </a:t>
            </a:r>
            <a:r>
              <a:rPr lang="en-US" altLang="zh-TW" sz="2400" dirty="0">
                <a:solidFill>
                  <a:schemeClr val="tx1"/>
                </a:solidFill>
              </a:rPr>
              <a:t>similarity regularization term on </a:t>
            </a:r>
            <a:r>
              <a:rPr lang="en-US" altLang="zh-TW" sz="2400" dirty="0" smtClean="0">
                <a:solidFill>
                  <a:schemeClr val="tx1"/>
                </a:solidFill>
              </a:rPr>
              <a:t>it.</a:t>
            </a: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rgbClr val="FF0000"/>
                </a:solidFill>
              </a:rPr>
              <a:t>Loss function</a:t>
            </a:r>
            <a:r>
              <a:rPr lang="en-US" altLang="zh-TW" sz="2400" dirty="0" smtClean="0">
                <a:solidFill>
                  <a:schemeClr val="tx1"/>
                </a:solidFill>
              </a:rPr>
              <a:t>: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chemeClr val="tx1"/>
                </a:solidFill>
              </a:rPr>
              <a:t>DKGAM = </a:t>
            </a: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  </a:t>
            </a:r>
            <a:r>
              <a:rPr lang="en-US" altLang="zh-TW" sz="2400" dirty="0" smtClean="0">
                <a:solidFill>
                  <a:srgbClr val="00B050"/>
                </a:solidFill>
              </a:rPr>
              <a:t>Entity words replacing </a:t>
            </a:r>
            <a:r>
              <a:rPr lang="en-US" altLang="zh-TW" sz="2400" dirty="0" smtClean="0">
                <a:solidFill>
                  <a:schemeClr val="tx1"/>
                </a:solidFill>
              </a:rPr>
              <a:t>+ 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</a:rPr>
              <a:t>Bidirectional LSTM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+ </a:t>
            </a:r>
            <a:r>
              <a:rPr lang="en-US" altLang="zh-TW" sz="2400" dirty="0">
                <a:solidFill>
                  <a:srgbClr val="FFC000"/>
                </a:solidFill>
              </a:rPr>
              <a:t>Attention Model</a:t>
            </a: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661582" y="3494164"/>
            <a:ext cx="4790590" cy="1397666"/>
            <a:chOff x="1661581" y="3494164"/>
            <a:chExt cx="4941237" cy="144161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582" y="4081274"/>
              <a:ext cx="3033708" cy="854508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1581" y="3494164"/>
              <a:ext cx="4941237" cy="430564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232899" y="5013789"/>
            <a:ext cx="9729627" cy="136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4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91110" y="3528100"/>
            <a:ext cx="6027497" cy="2449958"/>
            <a:chOff x="291110" y="3528100"/>
            <a:chExt cx="6027497" cy="2449958"/>
          </a:xfrm>
        </p:grpSpPr>
        <p:grpSp>
          <p:nvGrpSpPr>
            <p:cNvPr id="33" name="群組 32"/>
            <p:cNvGrpSpPr/>
            <p:nvPr/>
          </p:nvGrpSpPr>
          <p:grpSpPr>
            <a:xfrm>
              <a:off x="291110" y="3528100"/>
              <a:ext cx="6027497" cy="1888687"/>
              <a:chOff x="291110" y="3528100"/>
              <a:chExt cx="6511015" cy="2040195"/>
            </a:xfrm>
          </p:grpSpPr>
          <p:pic>
            <p:nvPicPr>
              <p:cNvPr id="31" name="圖片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745"/>
              <a:stretch/>
            </p:blipFill>
            <p:spPr>
              <a:xfrm>
                <a:off x="291110" y="3528100"/>
                <a:ext cx="6500108" cy="468547"/>
              </a:xfrm>
              <a:prstGeom prst="rect">
                <a:avLst/>
              </a:prstGeom>
            </p:spPr>
          </p:pic>
          <p:pic>
            <p:nvPicPr>
              <p:cNvPr id="32" name="圖片 3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09"/>
              <a:stretch/>
            </p:blipFill>
            <p:spPr>
              <a:xfrm>
                <a:off x="291110" y="4314848"/>
                <a:ext cx="6511015" cy="1253447"/>
              </a:xfrm>
              <a:prstGeom prst="rect">
                <a:avLst/>
              </a:prstGeom>
            </p:spPr>
          </p:pic>
        </p:grp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782" y="5444658"/>
              <a:ext cx="2352675" cy="533400"/>
            </a:xfrm>
            <a:prstGeom prst="rect">
              <a:avLst/>
            </a:prstGeom>
          </p:spPr>
        </p:pic>
      </p:grp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00" y="79200"/>
            <a:ext cx="2985395" cy="1728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45278" y="805967"/>
            <a:ext cx="4027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7B8580"/>
                </a:solidFill>
              </a:rPr>
              <a:t>Name Entity Recognition</a:t>
            </a:r>
          </a:p>
          <a:p>
            <a:r>
              <a:rPr lang="en-US" altLang="zh-TW" sz="2400" b="1" dirty="0" smtClean="0">
                <a:solidFill>
                  <a:srgbClr val="7B8580"/>
                </a:solidFill>
              </a:rPr>
              <a:t>(add the CRF layer)</a:t>
            </a:r>
            <a:endParaRPr lang="zh-TW" altLang="en-US" sz="2400" b="1" dirty="0">
              <a:solidFill>
                <a:srgbClr val="7B8580"/>
              </a:solidFill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0" y="2310630"/>
            <a:ext cx="7425063" cy="847899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92" y="3219877"/>
            <a:ext cx="5802492" cy="2080139"/>
          </a:xfrm>
          <a:prstGeom prst="rect">
            <a:avLst/>
          </a:prstGeom>
        </p:spPr>
      </p:pic>
      <p:grpSp>
        <p:nvGrpSpPr>
          <p:cNvPr id="72" name="群組 71"/>
          <p:cNvGrpSpPr/>
          <p:nvPr/>
        </p:nvGrpSpPr>
        <p:grpSpPr>
          <a:xfrm>
            <a:off x="3838280" y="3483338"/>
            <a:ext cx="6889423" cy="947260"/>
            <a:chOff x="3838280" y="3483338"/>
            <a:chExt cx="6889423" cy="947260"/>
          </a:xfrm>
        </p:grpSpPr>
        <p:sp>
          <p:nvSpPr>
            <p:cNvPr id="35" name="矩形 34"/>
            <p:cNvSpPr/>
            <p:nvPr/>
          </p:nvSpPr>
          <p:spPr>
            <a:xfrm>
              <a:off x="9511645" y="3961852"/>
              <a:ext cx="1216058" cy="4687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3" name="肘形接點 62"/>
            <p:cNvCxnSpPr/>
            <p:nvPr/>
          </p:nvCxnSpPr>
          <p:spPr>
            <a:xfrm rot="16200000" flipV="1">
              <a:off x="7035635" y="977342"/>
              <a:ext cx="299893" cy="5660796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>
              <a:off x="3838280" y="3483338"/>
              <a:ext cx="516903" cy="4687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2260076" y="3479352"/>
            <a:ext cx="9683685" cy="951246"/>
            <a:chOff x="2260076" y="3479352"/>
            <a:chExt cx="9683685" cy="951246"/>
          </a:xfrm>
        </p:grpSpPr>
        <p:sp>
          <p:nvSpPr>
            <p:cNvPr id="73" name="矩形 72"/>
            <p:cNvSpPr/>
            <p:nvPr/>
          </p:nvSpPr>
          <p:spPr>
            <a:xfrm>
              <a:off x="10727703" y="3961852"/>
              <a:ext cx="1216058" cy="468746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5" name="肘形接點 74"/>
            <p:cNvCxnSpPr>
              <a:stCxn id="73" idx="2"/>
            </p:cNvCxnSpPr>
            <p:nvPr/>
          </p:nvCxnSpPr>
          <p:spPr>
            <a:xfrm rot="5400000" flipH="1">
              <a:off x="6658807" y="-246327"/>
              <a:ext cx="478514" cy="8875336"/>
            </a:xfrm>
            <a:prstGeom prst="curvedConnector4">
              <a:avLst>
                <a:gd name="adj1" fmla="val -47773"/>
                <a:gd name="adj2" fmla="val 100584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2260076" y="3479352"/>
              <a:ext cx="742381" cy="468746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3838280" y="4751109"/>
            <a:ext cx="2367312" cy="548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3355942" y="3929244"/>
            <a:ext cx="5788058" cy="1029255"/>
            <a:chOff x="3355942" y="3929244"/>
            <a:chExt cx="5788058" cy="1029255"/>
          </a:xfrm>
        </p:grpSpPr>
        <p:sp>
          <p:nvSpPr>
            <p:cNvPr id="12" name="矩形 11"/>
            <p:cNvSpPr/>
            <p:nvPr/>
          </p:nvSpPr>
          <p:spPr>
            <a:xfrm>
              <a:off x="8842342" y="3929244"/>
              <a:ext cx="301658" cy="56734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/>
            <p:cNvCxnSpPr>
              <a:stCxn id="12" idx="1"/>
            </p:cNvCxnSpPr>
            <p:nvPr/>
          </p:nvCxnSpPr>
          <p:spPr>
            <a:xfrm flipH="1">
              <a:off x="3355942" y="4212915"/>
              <a:ext cx="5486400" cy="74558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963478" y="4751109"/>
            <a:ext cx="6068917" cy="849352"/>
            <a:chOff x="3355944" y="4109147"/>
            <a:chExt cx="6072989" cy="849352"/>
          </a:xfrm>
        </p:grpSpPr>
        <p:sp>
          <p:nvSpPr>
            <p:cNvPr id="36" name="矩形 35"/>
            <p:cNvSpPr/>
            <p:nvPr/>
          </p:nvSpPr>
          <p:spPr>
            <a:xfrm>
              <a:off x="8842341" y="4109147"/>
              <a:ext cx="586592" cy="38743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7" name="直線單箭頭接點 36"/>
            <p:cNvCxnSpPr>
              <a:stCxn id="36" idx="1"/>
            </p:cNvCxnSpPr>
            <p:nvPr/>
          </p:nvCxnSpPr>
          <p:spPr>
            <a:xfrm flipH="1">
              <a:off x="3355944" y="4302866"/>
              <a:ext cx="5486397" cy="65563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687398" y="2752627"/>
            <a:ext cx="94268" cy="38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4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82985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Multi-task Strategy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196400" y="2008800"/>
            <a:ext cx="9799200" cy="4381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chemeClr val="tx1"/>
                </a:solidFill>
              </a:rPr>
              <a:t>MT-DKGAM = 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  </a:t>
            </a:r>
            <a:r>
              <a:rPr lang="en-US" altLang="zh-TW" sz="2400" dirty="0" smtClean="0">
                <a:solidFill>
                  <a:srgbClr val="00B050"/>
                </a:solidFill>
              </a:rPr>
              <a:t>Entity words replacing </a:t>
            </a:r>
            <a:r>
              <a:rPr lang="en-US" altLang="zh-TW" sz="2400" dirty="0" smtClean="0">
                <a:solidFill>
                  <a:schemeClr val="tx1"/>
                </a:solidFill>
              </a:rPr>
              <a:t>+ 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</a:rPr>
              <a:t>Bidirectional LSTM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+ </a:t>
            </a:r>
            <a:r>
              <a:rPr lang="en-US" altLang="zh-TW" sz="2400" dirty="0">
                <a:solidFill>
                  <a:srgbClr val="FFC000"/>
                </a:solidFill>
              </a:rPr>
              <a:t>Attention </a:t>
            </a:r>
            <a:r>
              <a:rPr lang="en-US" altLang="zh-TW" sz="2400" dirty="0" smtClean="0">
                <a:solidFill>
                  <a:srgbClr val="FFC000"/>
                </a:solidFill>
              </a:rPr>
              <a:t>Model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400" dirty="0">
                <a:solidFill>
                  <a:srgbClr val="FFC000"/>
                </a:solidFill>
              </a:rPr>
              <a:t> </a:t>
            </a:r>
            <a:r>
              <a:rPr lang="en-US" altLang="zh-TW" sz="2400" dirty="0" smtClean="0">
                <a:solidFill>
                  <a:srgbClr val="FFC000"/>
                </a:solidFill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</a:rPr>
              <a:t>+ </a:t>
            </a:r>
            <a:r>
              <a:rPr lang="en-US" altLang="zh-TW" sz="2400" dirty="0">
                <a:solidFill>
                  <a:srgbClr val="7B8580"/>
                </a:solidFill>
              </a:rPr>
              <a:t>Name Entity </a:t>
            </a:r>
            <a:r>
              <a:rPr lang="en-US" altLang="zh-TW" sz="2400" dirty="0" smtClean="0">
                <a:solidFill>
                  <a:srgbClr val="7B8580"/>
                </a:solidFill>
              </a:rPr>
              <a:t>Recognition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chemeClr val="tx1"/>
                </a:solidFill>
              </a:rPr>
              <a:t>Use μ to balance the </a:t>
            </a:r>
            <a:r>
              <a:rPr lang="en-US" altLang="zh-TW" sz="2400" dirty="0" err="1">
                <a:solidFill>
                  <a:schemeClr val="tx1"/>
                </a:solidFill>
              </a:rPr>
              <a:t>importances</a:t>
            </a:r>
            <a:r>
              <a:rPr lang="en-US" altLang="zh-TW" sz="2400" dirty="0">
                <a:solidFill>
                  <a:schemeClr val="tx1"/>
                </a:solidFill>
              </a:rPr>
              <a:t> of the </a:t>
            </a:r>
            <a:r>
              <a:rPr lang="en-US" altLang="zh-TW" sz="2400" dirty="0" smtClean="0">
                <a:solidFill>
                  <a:schemeClr val="tx1"/>
                </a:solidFill>
              </a:rPr>
              <a:t>entity proposals and </a:t>
            </a:r>
            <a:r>
              <a:rPr lang="en-US" altLang="zh-TW" sz="2400" dirty="0">
                <a:solidFill>
                  <a:schemeClr val="tx1"/>
                </a:solidFill>
              </a:rPr>
              <a:t>hidden </a:t>
            </a:r>
            <a:r>
              <a:rPr lang="en-US" altLang="zh-TW" sz="2400" dirty="0" smtClean="0">
                <a:solidFill>
                  <a:schemeClr val="tx1"/>
                </a:solidFill>
              </a:rPr>
              <a:t>vectors.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rgbClr val="FF0000"/>
                </a:solidFill>
              </a:rPr>
              <a:t>Loss function: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</a:rPr>
              <a:t>    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SzTx/>
              <a:buNone/>
            </a:pPr>
            <a:endParaRPr lang="en-US" altLang="zh-TW" sz="2400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t="14808"/>
          <a:stretch/>
        </p:blipFill>
        <p:spPr>
          <a:xfrm>
            <a:off x="1608939" y="4600281"/>
            <a:ext cx="3868034" cy="4420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74" y="5556580"/>
            <a:ext cx="6382661" cy="4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154626" y="2008800"/>
            <a:ext cx="9799320" cy="4269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Wingdings 3" charset="2"/>
              <a:buNone/>
            </a:pPr>
            <a:r>
              <a:rPr lang="en-US" altLang="zh-TW" sz="3200" dirty="0" smtClean="0">
                <a:solidFill>
                  <a:srgbClr val="00B0F0"/>
                </a:solidFill>
              </a:rPr>
              <a:t>Dataset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600" dirty="0" smtClean="0">
                <a:solidFill>
                  <a:schemeClr val="tx1"/>
                </a:solidFill>
              </a:rPr>
              <a:t>COHCP:</a:t>
            </a:r>
          </a:p>
          <a:p>
            <a:pPr marL="631825" indent="-2730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600" dirty="0">
                <a:solidFill>
                  <a:srgbClr val="FF0000"/>
                </a:solidFill>
              </a:rPr>
              <a:t>1298 labeled questions</a:t>
            </a:r>
            <a:r>
              <a:rPr lang="en-US" altLang="zh-TW" sz="2600" dirty="0">
                <a:solidFill>
                  <a:schemeClr val="tx1"/>
                </a:solidFill>
              </a:rPr>
              <a:t> belong to </a:t>
            </a:r>
            <a:r>
              <a:rPr lang="en-US" altLang="zh-TW" sz="2600" dirty="0">
                <a:solidFill>
                  <a:srgbClr val="FF0000"/>
                </a:solidFill>
              </a:rPr>
              <a:t>7 categories </a:t>
            </a:r>
            <a:r>
              <a:rPr lang="en-US" altLang="zh-TW" sz="2600" dirty="0">
                <a:solidFill>
                  <a:schemeClr val="tx1"/>
                </a:solidFill>
              </a:rPr>
              <a:t>which are also the patient most cared about</a:t>
            </a:r>
            <a:r>
              <a:rPr lang="en-US" altLang="zh-TW" sz="2600" dirty="0" smtClean="0">
                <a:solidFill>
                  <a:schemeClr val="tx1"/>
                </a:solidFill>
              </a:rPr>
              <a:t>.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358775" defTabSz="358775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600" dirty="0" smtClean="0">
                <a:solidFill>
                  <a:schemeClr val="tx1"/>
                </a:solidFill>
              </a:rPr>
              <a:t>ATIS:</a:t>
            </a:r>
          </a:p>
          <a:p>
            <a:pPr marL="631825" indent="-273050" defTabSz="358775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600" dirty="0">
                <a:solidFill>
                  <a:schemeClr val="tx1"/>
                </a:solidFill>
              </a:rPr>
              <a:t>The training set contains </a:t>
            </a:r>
            <a:r>
              <a:rPr lang="en-US" altLang="zh-TW" sz="2600" dirty="0">
                <a:solidFill>
                  <a:srgbClr val="FF0000"/>
                </a:solidFill>
              </a:rPr>
              <a:t>4978 </a:t>
            </a:r>
            <a:r>
              <a:rPr lang="en-US" altLang="zh-TW" sz="2600" dirty="0" smtClean="0">
                <a:solidFill>
                  <a:srgbClr val="FF0000"/>
                </a:solidFill>
              </a:rPr>
              <a:t>utterances </a:t>
            </a:r>
            <a:r>
              <a:rPr lang="en-US" altLang="zh-TW" sz="2600" dirty="0" smtClean="0">
                <a:solidFill>
                  <a:schemeClr val="tx1"/>
                </a:solidFill>
              </a:rPr>
              <a:t>and </a:t>
            </a:r>
            <a:r>
              <a:rPr lang="en-US" altLang="zh-TW" sz="2600" dirty="0">
                <a:solidFill>
                  <a:schemeClr val="tx1"/>
                </a:solidFill>
              </a:rPr>
              <a:t>the test set </a:t>
            </a:r>
            <a:r>
              <a:rPr lang="en-US" altLang="zh-TW" sz="2600" dirty="0" smtClean="0">
                <a:solidFill>
                  <a:schemeClr val="tx1"/>
                </a:solidFill>
              </a:rPr>
              <a:t>contains </a:t>
            </a:r>
            <a:r>
              <a:rPr lang="en-US" altLang="zh-TW" sz="2600" dirty="0" smtClean="0">
                <a:solidFill>
                  <a:srgbClr val="FF0000"/>
                </a:solidFill>
              </a:rPr>
              <a:t>893 utterances</a:t>
            </a:r>
            <a:r>
              <a:rPr lang="en-US" altLang="zh-TW" sz="2600" dirty="0" smtClean="0">
                <a:solidFill>
                  <a:schemeClr val="tx1"/>
                </a:solidFill>
              </a:rPr>
              <a:t>.</a:t>
            </a:r>
          </a:p>
          <a:p>
            <a:pPr marL="631825" indent="-273050" defTabSz="358775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chemeClr val="tx1"/>
                </a:solidFill>
              </a:rPr>
              <a:t>There </a:t>
            </a:r>
            <a:r>
              <a:rPr lang="en-US" altLang="zh-TW" sz="2600" dirty="0">
                <a:solidFill>
                  <a:schemeClr val="tx1"/>
                </a:solidFill>
              </a:rPr>
              <a:t>are in </a:t>
            </a:r>
            <a:r>
              <a:rPr lang="en-US" altLang="zh-TW" sz="2600" dirty="0" smtClean="0">
                <a:solidFill>
                  <a:schemeClr val="tx1"/>
                </a:solidFill>
              </a:rPr>
              <a:t>total </a:t>
            </a:r>
            <a:r>
              <a:rPr lang="en-US" altLang="zh-TW" sz="2600" dirty="0" smtClean="0">
                <a:solidFill>
                  <a:srgbClr val="FF0000"/>
                </a:solidFill>
              </a:rPr>
              <a:t>38 </a:t>
            </a:r>
            <a:r>
              <a:rPr lang="en-US" altLang="zh-TW" sz="2600" dirty="0">
                <a:solidFill>
                  <a:srgbClr val="FF0000"/>
                </a:solidFill>
              </a:rPr>
              <a:t>distinct </a:t>
            </a:r>
            <a:r>
              <a:rPr lang="en-US" altLang="zh-TW" sz="2600" dirty="0" smtClean="0">
                <a:solidFill>
                  <a:srgbClr val="FF0000"/>
                </a:solidFill>
              </a:rPr>
              <a:t>entity types </a:t>
            </a:r>
            <a:r>
              <a:rPr lang="en-US" altLang="zh-TW" sz="2600" dirty="0">
                <a:solidFill>
                  <a:schemeClr val="tx1"/>
                </a:solidFill>
              </a:rPr>
              <a:t>and </a:t>
            </a:r>
            <a:r>
              <a:rPr lang="en-US" altLang="zh-TW" sz="2600" dirty="0" smtClean="0">
                <a:solidFill>
                  <a:srgbClr val="FF0000"/>
                </a:solidFill>
              </a:rPr>
              <a:t>14 </a:t>
            </a:r>
            <a:r>
              <a:rPr lang="en-US" altLang="zh-TW" sz="2600" dirty="0">
                <a:solidFill>
                  <a:srgbClr val="FF0000"/>
                </a:solidFill>
              </a:rPr>
              <a:t>different intent types</a:t>
            </a:r>
            <a:r>
              <a:rPr lang="en-US" altLang="zh-TW" sz="2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9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b="51817"/>
          <a:stretch/>
        </p:blipFill>
        <p:spPr>
          <a:xfrm>
            <a:off x="612745" y="2643880"/>
            <a:ext cx="5521700" cy="250315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t="53974"/>
          <a:stretch/>
        </p:blipFill>
        <p:spPr>
          <a:xfrm>
            <a:off x="6290733" y="2643880"/>
            <a:ext cx="5562827" cy="24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99" y="2997333"/>
            <a:ext cx="6374507" cy="354958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95460" y="1935503"/>
            <a:ext cx="110010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/>
              <a:t> </a:t>
            </a:r>
            <a:r>
              <a:rPr lang="en-US" altLang="zh-TW" b="1" dirty="0" smtClean="0"/>
              <a:t>Entity Words </a:t>
            </a:r>
            <a:r>
              <a:rPr lang="en-US" altLang="zh-TW" b="1" dirty="0"/>
              <a:t>Replacing mechanism</a:t>
            </a:r>
            <a:r>
              <a:rPr lang="en-US" altLang="zh-TW" dirty="0" smtClean="0"/>
              <a:t>: </a:t>
            </a:r>
            <a:r>
              <a:rPr lang="en-US" altLang="zh-TW" dirty="0" smtClean="0">
                <a:solidFill>
                  <a:srgbClr val="FF0000"/>
                </a:solidFill>
              </a:rPr>
              <a:t>Entity </a:t>
            </a:r>
            <a:r>
              <a:rPr lang="en-US" altLang="zh-TW" dirty="0">
                <a:solidFill>
                  <a:srgbClr val="FF0000"/>
                </a:solidFill>
              </a:rPr>
              <a:t>Words Replacing </a:t>
            </a:r>
            <a:r>
              <a:rPr lang="en-US" altLang="zh-TW" dirty="0" smtClean="0">
                <a:solidFill>
                  <a:srgbClr val="FF0000"/>
                </a:solidFill>
              </a:rPr>
              <a:t>used</a:t>
            </a:r>
            <a:r>
              <a:rPr lang="en-US" altLang="zh-TW" dirty="0" smtClean="0"/>
              <a:t> </a:t>
            </a:r>
            <a:r>
              <a:rPr lang="en-US" altLang="zh-TW" dirty="0"/>
              <a:t>on </a:t>
            </a:r>
            <a:r>
              <a:rPr lang="en-US" altLang="zh-TW" dirty="0" smtClean="0"/>
              <a:t>the CNN </a:t>
            </a:r>
            <a:r>
              <a:rPr lang="en-US" altLang="zh-TW" dirty="0"/>
              <a:t>and </a:t>
            </a:r>
            <a:r>
              <a:rPr lang="en-US" altLang="zh-TW" dirty="0" smtClean="0"/>
              <a:t>BI-LSTM model.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 </a:t>
            </a:r>
            <a:r>
              <a:rPr lang="en-US" altLang="zh-TW" b="1" dirty="0" err="1" smtClean="0"/>
              <a:t>Fasttext</a:t>
            </a:r>
            <a:r>
              <a:rPr lang="en-US" altLang="zh-TW" dirty="0"/>
              <a:t>: </a:t>
            </a:r>
            <a:r>
              <a:rPr lang="en-US" altLang="zh-TW" dirty="0" smtClean="0"/>
              <a:t> Employs </a:t>
            </a:r>
            <a:r>
              <a:rPr lang="en-US" altLang="zh-TW" dirty="0"/>
              <a:t>the n-gram features which are embedded, and averaged into a text </a:t>
            </a:r>
            <a:r>
              <a:rPr lang="en-US" altLang="zh-TW" dirty="0" smtClean="0"/>
              <a:t>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representation</a:t>
            </a:r>
            <a:r>
              <a:rPr lang="en-US" altLang="zh-TW" dirty="0"/>
              <a:t>.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7381187" y="4610104"/>
            <a:ext cx="2658359" cy="282804"/>
            <a:chOff x="7381187" y="4590854"/>
            <a:chExt cx="2658359" cy="282804"/>
          </a:xfrm>
        </p:grpSpPr>
        <p:sp>
          <p:nvSpPr>
            <p:cNvPr id="2" name="矩形 1"/>
            <p:cNvSpPr/>
            <p:nvPr/>
          </p:nvSpPr>
          <p:spPr>
            <a:xfrm>
              <a:off x="7381187" y="4590854"/>
              <a:ext cx="1423448" cy="2828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H="1">
              <a:off x="8804635" y="4732255"/>
              <a:ext cx="123491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7381187" y="5099389"/>
            <a:ext cx="2658359" cy="282804"/>
            <a:chOff x="7381187" y="4590854"/>
            <a:chExt cx="2658359" cy="282804"/>
          </a:xfrm>
        </p:grpSpPr>
        <p:sp>
          <p:nvSpPr>
            <p:cNvPr id="19" name="矩形 18"/>
            <p:cNvSpPr/>
            <p:nvPr/>
          </p:nvSpPr>
          <p:spPr>
            <a:xfrm>
              <a:off x="7381187" y="4590854"/>
              <a:ext cx="1423448" cy="28280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H="1">
              <a:off x="8804635" y="4732255"/>
              <a:ext cx="1234911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7381187" y="5476146"/>
            <a:ext cx="2658359" cy="424206"/>
            <a:chOff x="7381187" y="4590854"/>
            <a:chExt cx="2658359" cy="282804"/>
          </a:xfrm>
        </p:grpSpPr>
        <p:sp>
          <p:nvSpPr>
            <p:cNvPr id="22" name="矩形 21"/>
            <p:cNvSpPr/>
            <p:nvPr/>
          </p:nvSpPr>
          <p:spPr>
            <a:xfrm>
              <a:off x="7381187" y="4590854"/>
              <a:ext cx="1423448" cy="28280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單箭頭接點 22"/>
            <p:cNvCxnSpPr/>
            <p:nvPr/>
          </p:nvCxnSpPr>
          <p:spPr>
            <a:xfrm flipH="1">
              <a:off x="8804635" y="4732255"/>
              <a:ext cx="1234911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7378405" y="5933228"/>
            <a:ext cx="2658359" cy="424206"/>
            <a:chOff x="7381187" y="4590854"/>
            <a:chExt cx="2658359" cy="282804"/>
          </a:xfrm>
        </p:grpSpPr>
        <p:sp>
          <p:nvSpPr>
            <p:cNvPr id="25" name="矩形 24"/>
            <p:cNvSpPr/>
            <p:nvPr/>
          </p:nvSpPr>
          <p:spPr>
            <a:xfrm>
              <a:off x="7381187" y="4590854"/>
              <a:ext cx="1423448" cy="28280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8804635" y="4732255"/>
              <a:ext cx="1234911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線接點 5"/>
          <p:cNvCxnSpPr/>
          <p:nvPr/>
        </p:nvCxnSpPr>
        <p:spPr>
          <a:xfrm>
            <a:off x="3893267" y="3271101"/>
            <a:ext cx="11972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0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t="5947"/>
          <a:stretch/>
        </p:blipFill>
        <p:spPr>
          <a:xfrm>
            <a:off x="5261895" y="551150"/>
            <a:ext cx="5111014" cy="146176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1925054"/>
            <a:ext cx="5707926" cy="482209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539" y="2175309"/>
            <a:ext cx="5540974" cy="45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2" y="1799134"/>
            <a:ext cx="6264994" cy="45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1154626" y="2008800"/>
            <a:ext cx="9799320" cy="374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chemeClr val="tx1"/>
                </a:solidFill>
              </a:rPr>
              <a:t>Proposed an </a:t>
            </a:r>
            <a:r>
              <a:rPr lang="en-US" altLang="zh-TW" sz="2400" dirty="0">
                <a:solidFill>
                  <a:schemeClr val="tx1"/>
                </a:solidFill>
              </a:rPr>
              <a:t>Entity Words Replacing mechanism to remedy the </a:t>
            </a:r>
            <a:r>
              <a:rPr lang="en-US" altLang="zh-TW" sz="2400" dirty="0" smtClean="0">
                <a:solidFill>
                  <a:schemeClr val="tx1"/>
                </a:solidFill>
              </a:rPr>
              <a:t>impact of </a:t>
            </a:r>
            <a:r>
              <a:rPr lang="en-US" altLang="zh-TW" sz="2400" dirty="0">
                <a:solidFill>
                  <a:schemeClr val="tx1"/>
                </a:solidFill>
              </a:rPr>
              <a:t>lacking </a:t>
            </a:r>
            <a:r>
              <a:rPr lang="en-US" altLang="zh-TW" sz="2400" dirty="0" err="1">
                <a:solidFill>
                  <a:schemeClr val="tx1"/>
                </a:solidFill>
              </a:rPr>
              <a:t>embeddings</a:t>
            </a:r>
            <a:r>
              <a:rPr lang="en-US" altLang="zh-TW" sz="2400" dirty="0">
                <a:solidFill>
                  <a:schemeClr val="tx1"/>
                </a:solidFill>
              </a:rPr>
              <a:t> of unrecognized entity words so </a:t>
            </a:r>
            <a:r>
              <a:rPr lang="en-US" altLang="zh-TW" sz="2400" dirty="0" smtClean="0">
                <a:solidFill>
                  <a:schemeClr val="tx1"/>
                </a:solidFill>
              </a:rPr>
              <a:t>as to </a:t>
            </a:r>
            <a:r>
              <a:rPr lang="en-US" altLang="zh-TW" sz="2400" dirty="0">
                <a:solidFill>
                  <a:schemeClr val="tx1"/>
                </a:solidFill>
              </a:rPr>
              <a:t>utilize the available information more </a:t>
            </a:r>
            <a:r>
              <a:rPr lang="en-US" altLang="zh-TW" sz="2400" dirty="0" smtClean="0">
                <a:solidFill>
                  <a:schemeClr val="tx1"/>
                </a:solidFill>
              </a:rPr>
              <a:t>efficiently.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chemeClr val="tx1"/>
                </a:solidFill>
              </a:rPr>
              <a:t>Proposed </a:t>
            </a:r>
            <a:r>
              <a:rPr lang="en-US" altLang="zh-TW" sz="2400" dirty="0">
                <a:solidFill>
                  <a:schemeClr val="tx1"/>
                </a:solidFill>
              </a:rPr>
              <a:t>a domain knowledge guided attention model </a:t>
            </a:r>
            <a:r>
              <a:rPr lang="en-US" altLang="zh-TW" sz="2400" dirty="0" smtClean="0">
                <a:solidFill>
                  <a:schemeClr val="tx1"/>
                </a:solidFill>
              </a:rPr>
              <a:t>which aims </a:t>
            </a:r>
            <a:r>
              <a:rPr lang="en-US" altLang="zh-TW" sz="2400" dirty="0">
                <a:solidFill>
                  <a:schemeClr val="tx1"/>
                </a:solidFill>
              </a:rPr>
              <a:t>to utilize the domain knowledge dictionary at hand </a:t>
            </a:r>
            <a:r>
              <a:rPr lang="en-US" altLang="zh-TW" sz="2400" dirty="0" smtClean="0">
                <a:solidFill>
                  <a:schemeClr val="tx1"/>
                </a:solidFill>
              </a:rPr>
              <a:t>to refine </a:t>
            </a:r>
            <a:r>
              <a:rPr lang="en-US" altLang="zh-TW" sz="2400" dirty="0">
                <a:solidFill>
                  <a:schemeClr val="tx1"/>
                </a:solidFill>
              </a:rPr>
              <a:t>the classification performance</a:t>
            </a:r>
            <a:r>
              <a:rPr lang="en-US" altLang="zh-TW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chemeClr val="tx1"/>
                </a:solidFill>
              </a:rPr>
              <a:t>Develop </a:t>
            </a:r>
            <a:r>
              <a:rPr lang="en-US" altLang="zh-TW" sz="2400" dirty="0">
                <a:solidFill>
                  <a:schemeClr val="tx1"/>
                </a:solidFill>
              </a:rPr>
              <a:t>a multi-task model to jointly </a:t>
            </a:r>
            <a:r>
              <a:rPr lang="en-US" altLang="zh-TW" sz="2400" dirty="0" smtClean="0">
                <a:solidFill>
                  <a:schemeClr val="tx1"/>
                </a:solidFill>
              </a:rPr>
              <a:t>learn the </a:t>
            </a:r>
            <a:r>
              <a:rPr lang="en-US" altLang="zh-TW" sz="2400" dirty="0">
                <a:solidFill>
                  <a:schemeClr val="tx1"/>
                </a:solidFill>
              </a:rPr>
              <a:t>domain knowledge dictionary and do the </a:t>
            </a:r>
            <a:r>
              <a:rPr lang="en-US" altLang="zh-TW" sz="2400" dirty="0" smtClean="0">
                <a:solidFill>
                  <a:schemeClr val="tx1"/>
                </a:solidFill>
              </a:rPr>
              <a:t>classification task</a:t>
            </a:r>
            <a:r>
              <a:rPr lang="en-US" altLang="zh-TW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2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626" y="2008600"/>
            <a:ext cx="9799320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0000"/>
                </a:solidFill>
              </a:rPr>
              <a:t>Short-Text classification for health application.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zh-TW" sz="3200" dirty="0" smtClean="0">
                <a:solidFill>
                  <a:schemeClr val="tx1"/>
                </a:solidFill>
              </a:rPr>
              <a:t>    (Ex)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837" y="2925905"/>
            <a:ext cx="8137917" cy="7276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78" y="3653519"/>
            <a:ext cx="6395034" cy="2599439"/>
          </a:xfrm>
          <a:prstGeom prst="rect">
            <a:avLst/>
          </a:prstGeom>
        </p:spPr>
      </p:pic>
      <p:cxnSp>
        <p:nvCxnSpPr>
          <p:cNvPr id="10" name="肘形接點 9"/>
          <p:cNvCxnSpPr>
            <a:stCxn id="5" idx="3"/>
          </p:cNvCxnSpPr>
          <p:nvPr/>
        </p:nvCxnSpPr>
        <p:spPr>
          <a:xfrm flipH="1">
            <a:off x="6708808" y="3289712"/>
            <a:ext cx="3754946" cy="2187063"/>
          </a:xfrm>
          <a:prstGeom prst="bentConnector3">
            <a:avLst>
              <a:gd name="adj1" fmla="val -608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368842" y="5298439"/>
            <a:ext cx="3311091" cy="332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1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154626" y="2008800"/>
            <a:ext cx="9799320" cy="3741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Wingdings 3" charset="2"/>
              <a:buNone/>
            </a:pPr>
            <a:r>
              <a:rPr lang="en-US" altLang="zh-TW" sz="3200" dirty="0" smtClean="0">
                <a:solidFill>
                  <a:srgbClr val="00B0F0"/>
                </a:solidFill>
              </a:rPr>
              <a:t>Challenges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</a:rPr>
              <a:t>There </a:t>
            </a:r>
            <a:r>
              <a:rPr lang="en-US" altLang="zh-TW" sz="3200" dirty="0">
                <a:solidFill>
                  <a:schemeClr val="tx1"/>
                </a:solidFill>
              </a:rPr>
              <a:t>may not be enough information that we </a:t>
            </a:r>
            <a:r>
              <a:rPr lang="en-US" altLang="zh-TW" sz="3200" dirty="0" smtClean="0">
                <a:solidFill>
                  <a:schemeClr val="tx1"/>
                </a:solidFill>
              </a:rPr>
              <a:t>can </a:t>
            </a:r>
            <a:r>
              <a:rPr lang="en-US" altLang="zh-TW" sz="3200" dirty="0">
                <a:solidFill>
                  <a:schemeClr val="tx1"/>
                </a:solidFill>
              </a:rPr>
              <a:t>extract </a:t>
            </a:r>
            <a:r>
              <a:rPr lang="en-US" altLang="zh-TW" sz="3200" dirty="0" smtClean="0">
                <a:solidFill>
                  <a:schemeClr val="tx1"/>
                </a:solidFill>
              </a:rPr>
              <a:t>from the </a:t>
            </a:r>
            <a:r>
              <a:rPr lang="en-US" altLang="zh-TW" sz="3200" dirty="0">
                <a:solidFill>
                  <a:schemeClr val="tx1"/>
                </a:solidFill>
              </a:rPr>
              <a:t>individual meaning of words</a:t>
            </a:r>
            <a:r>
              <a:rPr lang="en-US" altLang="zh-TW" sz="3200" dirty="0" smtClean="0">
                <a:solidFill>
                  <a:schemeClr val="tx1"/>
                </a:solidFill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</a:rPr>
              <a:t>Medical concepts are</a:t>
            </a:r>
            <a:r>
              <a:rPr lang="en-US" altLang="zh-TW" sz="3200" dirty="0" smtClean="0">
                <a:solidFill>
                  <a:srgbClr val="FF0000"/>
                </a:solidFill>
              </a:rPr>
              <a:t> extremely unevenly </a:t>
            </a:r>
            <a:r>
              <a:rPr lang="en-US" altLang="zh-TW" sz="3200" dirty="0">
                <a:solidFill>
                  <a:srgbClr val="FF0000"/>
                </a:solidFill>
              </a:rPr>
              <a:t>distributed. </a:t>
            </a:r>
            <a:r>
              <a:rPr lang="en-US" altLang="zh-TW" sz="3200" dirty="0">
                <a:solidFill>
                  <a:schemeClr val="tx1"/>
                </a:solidFill>
              </a:rPr>
              <a:t>This makes learning an unbiased </a:t>
            </a:r>
            <a:r>
              <a:rPr lang="en-US" altLang="zh-TW" sz="3200" dirty="0" smtClean="0">
                <a:solidFill>
                  <a:schemeClr val="tx1"/>
                </a:solidFill>
              </a:rPr>
              <a:t>embedding challenge.</a:t>
            </a:r>
          </a:p>
          <a:p>
            <a:pPr marL="0" indent="0">
              <a:buClr>
                <a:schemeClr val="tx1"/>
              </a:buClr>
              <a:buFont typeface="Wingdings 3" charset="2"/>
              <a:buNone/>
            </a:pPr>
            <a:r>
              <a:rPr lang="en-US" altLang="zh-TW" sz="3200" dirty="0" smtClean="0">
                <a:solidFill>
                  <a:schemeClr val="tx1"/>
                </a:solidFill>
              </a:rPr>
              <a:t>    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5018970" y="5126804"/>
            <a:ext cx="729542" cy="5387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585980" y="5627801"/>
            <a:ext cx="8936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DKGAM</a:t>
            </a:r>
          </a:p>
          <a:p>
            <a:r>
              <a:rPr lang="en-US" altLang="zh-TW" sz="2800" dirty="0">
                <a:solidFill>
                  <a:srgbClr val="FF0000"/>
                </a:solidFill>
              </a:rPr>
              <a:t>DOMAIN KNOWLEDGE GUIDED ATTENTION MODEL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4749" y="253866"/>
            <a:ext cx="8458229" cy="709865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FRAMEWORK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9" y="1063418"/>
            <a:ext cx="9730416" cy="547071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568593" y="493160"/>
            <a:ext cx="198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Training</a:t>
            </a:r>
            <a:endParaRPr lang="zh-TW" altLang="en-US" sz="2800" b="1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9" y="1062131"/>
            <a:ext cx="9486342" cy="5472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91" y="1062131"/>
            <a:ext cx="9475457" cy="5472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8" y="1062131"/>
            <a:ext cx="9420745" cy="5472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8" y="1062131"/>
            <a:ext cx="9453753" cy="5472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311685" y="1931542"/>
            <a:ext cx="493160" cy="1428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5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Method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45279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50"/>
                </a:solidFill>
              </a:rPr>
              <a:t>Entity words replacing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30" y="3136990"/>
            <a:ext cx="5144677" cy="31372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26" y="3126716"/>
            <a:ext cx="5389487" cy="3137244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1154626" y="2008800"/>
            <a:ext cx="9799320" cy="374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chemeClr val="tx1"/>
                </a:solidFill>
              </a:rPr>
              <a:t>Use </a:t>
            </a:r>
            <a:r>
              <a:rPr lang="en-US" altLang="zh-TW" sz="3200" dirty="0">
                <a:solidFill>
                  <a:schemeClr val="tx1"/>
                </a:solidFill>
              </a:rPr>
              <a:t>the </a:t>
            </a:r>
            <a:r>
              <a:rPr lang="en-US" altLang="zh-TW" sz="3200" dirty="0" smtClean="0">
                <a:solidFill>
                  <a:schemeClr val="tx1"/>
                </a:solidFill>
              </a:rPr>
              <a:t>entity type </a:t>
            </a:r>
            <a:r>
              <a:rPr lang="en-US" altLang="zh-TW" sz="3200" dirty="0" err="1">
                <a:solidFill>
                  <a:schemeClr val="tx1"/>
                </a:solidFill>
              </a:rPr>
              <a:t>embeddings</a:t>
            </a:r>
            <a:r>
              <a:rPr lang="en-US" altLang="zh-TW" sz="3200" dirty="0">
                <a:solidFill>
                  <a:schemeClr val="tx1"/>
                </a:solidFill>
              </a:rPr>
              <a:t> to replace the entity words </a:t>
            </a:r>
            <a:r>
              <a:rPr lang="en-US" altLang="zh-TW" sz="3200" dirty="0" err="1">
                <a:solidFill>
                  <a:schemeClr val="tx1"/>
                </a:solidFill>
              </a:rPr>
              <a:t>embeddings</a:t>
            </a:r>
            <a:r>
              <a:rPr lang="en-US" altLang="zh-TW" sz="3200" dirty="0">
                <a:solidFill>
                  <a:schemeClr val="tx1"/>
                </a:solidFill>
              </a:rPr>
              <a:t>.   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58" y="77786"/>
            <a:ext cx="2992988" cy="17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45279" y="1175299"/>
            <a:ext cx="40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</a:rPr>
              <a:t>Bidirectional LSTM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"/>
          <a:stretch/>
        </p:blipFill>
        <p:spPr>
          <a:xfrm>
            <a:off x="7531200" y="79200"/>
            <a:ext cx="2890780" cy="17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/>
              <p:cNvSpPr txBox="1">
                <a:spLocks/>
              </p:cNvSpPr>
              <p:nvPr/>
            </p:nvSpPr>
            <p:spPr>
              <a:xfrm>
                <a:off x="1154626" y="2008800"/>
                <a:ext cx="9799320" cy="3741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914400">
                  <a:lnSpc>
                    <a:spcPct val="150000"/>
                  </a:lnSpc>
                  <a:spcBef>
                    <a:spcPts val="0"/>
                  </a:spcBef>
                  <a:buClr>
                    <a:prstClr val="black"/>
                  </a:buClr>
                  <a:buSzTx/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rgbClr val="FF0000"/>
                    </a:solidFill>
                  </a:rPr>
                  <a:t>At each time step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, the final word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</a:rPr>
                  <a:t>].</a:t>
                </a:r>
              </a:p>
            </p:txBody>
          </p:sp>
        </mc:Choice>
        <mc:Fallback xmlns="">
          <p:sp>
            <p:nvSpPr>
              <p:cNvPr id="10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26" y="2008800"/>
                <a:ext cx="9799320" cy="3741751"/>
              </a:xfrm>
              <a:prstGeom prst="rect">
                <a:avLst/>
              </a:prstGeom>
              <a:blipFill rotWithShape="0">
                <a:blip r:embed="rId3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0580" r="23807" b="22364"/>
          <a:stretch/>
        </p:blipFill>
        <p:spPr>
          <a:xfrm>
            <a:off x="3173046" y="3197206"/>
            <a:ext cx="5845909" cy="30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423</Words>
  <Application>Microsoft Office PowerPoint</Application>
  <PresentationFormat>寬螢幕</PresentationFormat>
  <Paragraphs>137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新細明體</vt:lpstr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Wingdings 3</vt:lpstr>
      <vt:lpstr>Office Theme</vt:lpstr>
      <vt:lpstr>離子會議室</vt:lpstr>
      <vt:lpstr>Knowledge Guided Short-Text Classification For Healthcare Applications</vt:lpstr>
      <vt:lpstr>Outline</vt:lpstr>
      <vt:lpstr>Outline</vt:lpstr>
      <vt:lpstr>Introduction</vt:lpstr>
      <vt:lpstr>Introduction</vt:lpstr>
      <vt:lpstr>FRAMEWORK</vt:lpstr>
      <vt:lpstr>Outline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黃劭崴</dc:creator>
  <cp:lastModifiedBy>劭崴 黃</cp:lastModifiedBy>
  <cp:revision>76</cp:revision>
  <dcterms:created xsi:type="dcterms:W3CDTF">2018-11-14T08:12:39Z</dcterms:created>
  <dcterms:modified xsi:type="dcterms:W3CDTF">2018-11-27T09:07:44Z</dcterms:modified>
</cp:coreProperties>
</file>